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7" r:id="rId4"/>
    <p:sldId id="259" r:id="rId5"/>
    <p:sldId id="268" r:id="rId6"/>
    <p:sldId id="269" r:id="rId7"/>
    <p:sldId id="271" r:id="rId8"/>
    <p:sldId id="272" r:id="rId9"/>
    <p:sldId id="273" r:id="rId10"/>
    <p:sldId id="274" r:id="rId11"/>
    <p:sldId id="275" r:id="rId12"/>
    <p:sldId id="270" r:id="rId13"/>
    <p:sldId id="276" r:id="rId14"/>
    <p:sldId id="277" r:id="rId15"/>
    <p:sldId id="278" r:id="rId16"/>
    <p:sldId id="279" r:id="rId17"/>
    <p:sldId id="281" r:id="rId18"/>
    <p:sldId id="283" r:id="rId19"/>
    <p:sldId id="287" r:id="rId20"/>
    <p:sldId id="289" r:id="rId21"/>
    <p:sldId id="291" r:id="rId22"/>
    <p:sldId id="292" r:id="rId23"/>
    <p:sldId id="293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627F"/>
    <a:srgbClr val="BF3C48"/>
    <a:srgbClr val="856E45"/>
    <a:srgbClr val="6F267F"/>
    <a:srgbClr val="FECB00"/>
    <a:srgbClr val="729F11"/>
    <a:srgbClr val="111E31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47" d="100"/>
          <a:sy n="47" d="100"/>
        </p:scale>
        <p:origin x="-5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5EAE0-7FFF-405F-B56B-C2BADC309025}" type="datetimeFigureOut">
              <a:rPr lang="en-US"/>
              <a:pPr>
                <a:defRPr/>
              </a:pPr>
              <a:t>5/16/2020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82338-EFB0-493D-B820-D261159D9E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2CD35-2EBA-40B1-A03B-AC63759071BC}" type="datetimeFigureOut">
              <a:rPr lang="en-US"/>
              <a:pPr>
                <a:defRPr/>
              </a:pPr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B8CC8-4173-4D3F-8F18-03EB3FF2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1E9D1-3DF5-41E6-A645-C9848347C054}" type="datetimeFigureOut">
              <a:rPr lang="en-US"/>
              <a:pPr>
                <a:defRPr/>
              </a:pPr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BA2A1-931E-45A7-A708-4AB982C676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8D6820-D602-4901-856E-BB4C86780DF6}" type="datetimeFigureOut">
              <a:rPr lang="en-US"/>
              <a:pPr>
                <a:defRPr/>
              </a:pPr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C19E8-E343-4A91-BCB1-C63BA3EFA2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8520F-AA3B-4365-8DF9-194AA0C05ACC}" type="datetimeFigureOut">
              <a:rPr lang="en-US"/>
              <a:pPr>
                <a:defRPr/>
              </a:pPr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A998D-F9D8-483B-9955-E9D43151AB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F531C-611A-4EC1-A727-D183BCECA11C}" type="datetimeFigureOut">
              <a:rPr lang="en-US"/>
              <a:pPr>
                <a:defRPr/>
              </a:pPr>
              <a:t>5/16/2020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32272D-2622-4FB8-BE84-659AB03AC6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BA975-1F25-443F-9C75-C7093B9D8A03}" type="datetimeFigureOut">
              <a:rPr lang="en-US"/>
              <a:pPr>
                <a:defRPr/>
              </a:pPr>
              <a:t>5/16/2020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15DB1-0171-40A8-8142-6B8E8A3EE0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EBB62-5448-4FCD-AE73-1C93420E0A69}" type="datetimeFigureOut">
              <a:rPr lang="en-US"/>
              <a:pPr>
                <a:defRPr/>
              </a:pPr>
              <a:t>5/16/2020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D896F-02AF-45E6-A674-0CBE2D80B3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C8AB3-A034-486C-823D-60D11047A0D0}" type="datetimeFigureOut">
              <a:rPr lang="en-US"/>
              <a:pPr>
                <a:defRPr/>
              </a:pPr>
              <a:t>5/16/2020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6BBF3-AC23-4206-B50C-866930F09C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FFA06-514D-47FF-BDCD-1D09D230677B}" type="datetimeFigureOut">
              <a:rPr lang="en-US"/>
              <a:pPr>
                <a:defRPr/>
              </a:pPr>
              <a:t>5/16/2020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567B9-B3B4-44AF-84CF-C05FD8C9D6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7B37A-F1CD-443D-8F8B-932BECC65390}" type="datetimeFigureOut">
              <a:rPr lang="en-US"/>
              <a:pPr>
                <a:defRPr/>
              </a:pPr>
              <a:t>5/16/2020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03C40-3A25-4D88-8521-501EAE9384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3CAA4FA-E5C1-4854-AE8C-FF59A6CAD52D}" type="datetimeFigureOut">
              <a:rPr lang="en-US"/>
              <a:pPr>
                <a:defRPr/>
              </a:pPr>
              <a:t>5/16/2020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0A99552-43CC-490C-BBD2-535020D62F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2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941388" y="1066800"/>
            <a:ext cx="7343775" cy="3851275"/>
          </a:xfrm>
        </p:spPr>
        <p:txBody>
          <a:bodyPr/>
          <a:lstStyle/>
          <a:p>
            <a:pPr eaLnBrk="1" hangingPunct="1"/>
            <a:r>
              <a:rPr lang="uk-UA" sz="5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Патологія </a:t>
            </a:r>
            <a:br>
              <a:rPr lang="uk-UA" sz="5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5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пірамідної, екстрапірамідної та координаційної систем</a:t>
            </a:r>
            <a:endParaRPr lang="en-US" sz="5400" b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803275" y="4938713"/>
            <a:ext cx="4992688" cy="1655762"/>
          </a:xfrm>
        </p:spPr>
        <p:txBody>
          <a:bodyPr/>
          <a:lstStyle/>
          <a:p>
            <a:pPr algn="l" eaLnBrk="1" hangingPunct="1"/>
            <a:endParaRPr lang="ru-RU" smtClean="0">
              <a:solidFill>
                <a:srgbClr val="203864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6650" y="379413"/>
            <a:ext cx="8423275" cy="1033462"/>
          </a:xfrm>
        </p:spPr>
        <p:txBody>
          <a:bodyPr rtlCol="0">
            <a:normAutofit fontScale="90000"/>
          </a:bodyPr>
          <a:lstStyle/>
          <a:p>
            <a:pPr indent="360363" algn="ctr" eaLnBrk="1" fontAlgn="auto" hangingPunct="1">
              <a:spcAft>
                <a:spcPts val="0"/>
              </a:spcAft>
              <a:defRPr/>
            </a:pP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Оцінка функції</a:t>
            </a:r>
            <a:b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кірково-м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язового шляху:</a:t>
            </a:r>
            <a:r>
              <a:rPr lang="uk-UA" sz="3200" b="1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solidFill>
                <a:srgbClr val="4762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TextBox 3"/>
          <p:cNvSpPr txBox="1">
            <a:spLocks noChangeArrowheads="1"/>
          </p:cNvSpPr>
          <p:nvPr/>
        </p:nvSpPr>
        <p:spPr bwMode="auto">
          <a:xfrm>
            <a:off x="249238" y="1622425"/>
            <a:ext cx="870108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uk-UA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Досліджують м</a:t>
            </a:r>
            <a:r>
              <a:rPr lang="en-US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язову силу (динамометрія, шкала Ловета).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uk-UA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язовий тонус (шкала Ашфорта)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uk-UA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Наявність м</a:t>
            </a:r>
            <a:r>
              <a:rPr lang="en-US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язової атрофії і клонічних скорочень м</a:t>
            </a:r>
            <a:r>
              <a:rPr lang="en-US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язів.</a:t>
            </a:r>
          </a:p>
        </p:txBody>
      </p:sp>
      <p:sp>
        <p:nvSpPr>
          <p:cNvPr id="22531" name="AutoShape 2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2532" name="AutoShape 4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2533" name="AutoShape 6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28675" name="Picture 3" descr="C:\Users\User\Desktop\1382631211_dinamometriy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022" y="2955346"/>
            <a:ext cx="5766585" cy="3417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6" name="Picture 4" descr="C:\Users\User\Desktop\dinamometr-1.png"/>
          <p:cNvPicPr>
            <a:picLocks noChangeAspect="1" noChangeArrowheads="1"/>
          </p:cNvPicPr>
          <p:nvPr/>
        </p:nvPicPr>
        <p:blipFill>
          <a:blip r:embed="rId3"/>
          <a:srcRect l="10742" t="1997"/>
          <a:stretch>
            <a:fillRect/>
          </a:stretch>
        </p:blipFill>
        <p:spPr bwMode="auto">
          <a:xfrm rot="5400000">
            <a:off x="5225753" y="3216843"/>
            <a:ext cx="3785848" cy="2748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2513" y="282575"/>
            <a:ext cx="8423275" cy="1033463"/>
          </a:xfrm>
        </p:spPr>
        <p:txBody>
          <a:bodyPr rtlCol="0">
            <a:normAutofit fontScale="90000"/>
          </a:bodyPr>
          <a:lstStyle/>
          <a:p>
            <a:pPr indent="360363" algn="ctr" eaLnBrk="1" fontAlgn="auto" hangingPunct="1">
              <a:spcAft>
                <a:spcPts val="0"/>
              </a:spcAft>
              <a:defRPr/>
            </a:pP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Оцінка функції</a:t>
            </a:r>
            <a:b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кірково-м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язового шляху:</a:t>
            </a:r>
            <a:r>
              <a:rPr lang="uk-UA" sz="3200" b="1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solidFill>
                <a:srgbClr val="4762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4" name="TextBox 3"/>
          <p:cNvSpPr txBox="1">
            <a:spLocks noChangeArrowheads="1"/>
          </p:cNvSpPr>
          <p:nvPr/>
        </p:nvSpPr>
        <p:spPr bwMode="auto">
          <a:xfrm>
            <a:off x="249238" y="1539875"/>
            <a:ext cx="87010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uk-UA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Наявність патологічних рефлекси.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uk-UA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Електроміографія (збудливість і біопотенціали м</a:t>
            </a:r>
            <a:r>
              <a:rPr lang="en-US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язів).</a:t>
            </a:r>
            <a:endParaRPr lang="ru-RU" sz="2400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5" name="AutoShape 2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3556" name="AutoShape 4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3557" name="AutoShape 6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28674" name="Picture 2" descr="C:\Users\User\Desktop\Lawrence_1960_20.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1392" y="2341419"/>
            <a:ext cx="2684318" cy="4285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559" name="TextBox 9"/>
          <p:cNvSpPr txBox="1">
            <a:spLocks noChangeArrowheads="1"/>
          </p:cNvSpPr>
          <p:nvPr/>
        </p:nvSpPr>
        <p:spPr bwMode="auto">
          <a:xfrm>
            <a:off x="484188" y="4059238"/>
            <a:ext cx="25098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000">
                <a:latin typeface="Times New Roman" pitchFamily="18" charset="0"/>
                <a:cs typeface="Times New Roman" pitchFamily="18" charset="0"/>
              </a:rPr>
              <a:t>Рефлекс Бабінського: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C:\Users\User\Desktop\image1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9199" y="2352411"/>
            <a:ext cx="5213637" cy="2288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699" name="Picture 3" descr="C:\Users\User\Desktop\657.jpg"/>
          <p:cNvPicPr>
            <a:picLocks noChangeAspect="1" noChangeArrowheads="1"/>
          </p:cNvPicPr>
          <p:nvPr/>
        </p:nvPicPr>
        <p:blipFill>
          <a:blip r:embed="rId4"/>
          <a:srcRect t="2845" b="7772"/>
          <a:stretch>
            <a:fillRect/>
          </a:stretch>
        </p:blipFill>
        <p:spPr bwMode="auto">
          <a:xfrm>
            <a:off x="3613008" y="4461164"/>
            <a:ext cx="4772025" cy="22305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562" name="TextBox 10"/>
          <p:cNvSpPr txBox="1">
            <a:spLocks noChangeArrowheads="1"/>
          </p:cNvSpPr>
          <p:nvPr/>
        </p:nvSpPr>
        <p:spPr bwMode="auto">
          <a:xfrm>
            <a:off x="5653088" y="3255963"/>
            <a:ext cx="25225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>
                <a:latin typeface="Times New Roman" pitchFamily="18" charset="0"/>
                <a:cs typeface="Times New Roman" pitchFamily="18" charset="0"/>
              </a:rPr>
              <a:t>ЕЛЕКТРОМІОГРАФІЯ</a:t>
            </a:r>
            <a:r>
              <a:rPr lang="uk-UA">
                <a:latin typeface="Calibri" pitchFamily="34" charset="0"/>
              </a:rPr>
              <a:t>:</a:t>
            </a: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73125"/>
            <a:ext cx="8423275" cy="1255713"/>
          </a:xfrm>
        </p:spPr>
        <p:txBody>
          <a:bodyPr rtlCol="0">
            <a:normAutofit fontScale="90000"/>
          </a:bodyPr>
          <a:lstStyle/>
          <a:p>
            <a:pPr indent="360363" algn="ctr" eaLnBrk="1" fontAlgn="auto" hangingPunct="1">
              <a:spcAft>
                <a:spcPts val="0"/>
              </a:spcAft>
              <a:defRPr/>
            </a:pPr>
            <a:r>
              <a:rPr lang="uk-UA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Патологія</a:t>
            </a:r>
            <a:br>
              <a:rPr lang="uk-UA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екстрапірамідальної системи </a:t>
            </a:r>
            <a:r>
              <a:rPr lang="uk-UA" sz="3200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4762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0213" y="2355850"/>
            <a:ext cx="8450262" cy="33543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3603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Екстрапірамідальні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порушення проявляються </a:t>
            </a:r>
            <a:r>
              <a:rPr lang="uk-UA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взаємопов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язаними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порушеннями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en-US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язового тонусу (</a:t>
            </a:r>
            <a:r>
              <a:rPr lang="uk-UA" sz="2400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ригідність або </a:t>
            </a:r>
            <a:r>
              <a:rPr lang="uk-UA" sz="2400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гіпотоня</a:t>
            </a:r>
            <a:r>
              <a:rPr lang="uk-UA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і руховими розладами (</a:t>
            </a:r>
            <a:r>
              <a:rPr lang="uk-UA" sz="2400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гіперкінези або гіпокінези</a:t>
            </a:r>
            <a:r>
              <a:rPr lang="uk-UA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3603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Патогенез цих прояв до кінця </a:t>
            </a:r>
            <a:r>
              <a:rPr lang="uk-UA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нез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ясований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3603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Виникнення патологічної </a:t>
            </a:r>
            <a:r>
              <a:rPr lang="uk-UA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імпульсації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спотворює нормальну </a:t>
            </a:r>
            <a:r>
              <a:rPr lang="uk-UA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нейродинаміку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викликає </a:t>
            </a:r>
            <a:r>
              <a:rPr lang="uk-UA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дискоординовані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порушення пірамідної і </a:t>
            </a:r>
            <a:r>
              <a:rPr lang="uk-UA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екстрапірамідної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систем.</a:t>
            </a:r>
          </a:p>
          <a:p>
            <a:pPr indent="36036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9" name="AutoShape 2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4580" name="AutoShape 4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4581" name="AutoShape 6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913" y="179388"/>
            <a:ext cx="8423275" cy="1257300"/>
          </a:xfrm>
        </p:spPr>
        <p:txBody>
          <a:bodyPr rtlCol="0">
            <a:normAutofit fontScale="90000"/>
          </a:bodyPr>
          <a:lstStyle/>
          <a:p>
            <a:pPr indent="360363" eaLnBrk="1" fontAlgn="auto" hangingPunct="1">
              <a:spcAft>
                <a:spcPts val="0"/>
              </a:spcAft>
              <a:defRPr/>
            </a:pPr>
            <a:r>
              <a:rPr lang="uk-UA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Патологія</a:t>
            </a:r>
            <a:br>
              <a:rPr lang="uk-UA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екстрапірамідальної системи </a:t>
            </a:r>
            <a:r>
              <a:rPr lang="uk-UA" sz="3200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4762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2913" y="1219200"/>
            <a:ext cx="8451850" cy="2738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3603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Розрізняють наступні </a:t>
            </a:r>
            <a:r>
              <a:rPr lang="uk-UA" sz="2800" i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види гіперкінезів</a:t>
            </a:r>
            <a:r>
              <a:rPr lang="uk-UA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3603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Хорея -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характеризується швидкими вимушеними рухами, що охоплюють м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язи кінцівок, тулуба, шиї і обличчя. Гіперкінези неритмічні і несподівані, посилюються при хвилюванні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і зникають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у сні;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AutoShape 2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5604" name="AutoShape 4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5605" name="AutoShape 6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30722" name="Picture 2" descr="C:\Users\User\Desktop\Horeja-Gentingto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8290" y="2831800"/>
            <a:ext cx="6303819" cy="3802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913" y="179388"/>
            <a:ext cx="8423275" cy="1257300"/>
          </a:xfrm>
        </p:spPr>
        <p:txBody>
          <a:bodyPr rtlCol="0">
            <a:normAutofit fontScale="90000"/>
          </a:bodyPr>
          <a:lstStyle/>
          <a:p>
            <a:pPr indent="360363" eaLnBrk="1" fontAlgn="auto" hangingPunct="1">
              <a:spcAft>
                <a:spcPts val="0"/>
              </a:spcAft>
              <a:defRPr/>
            </a:pPr>
            <a:r>
              <a:rPr lang="uk-UA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Патологія</a:t>
            </a:r>
            <a:br>
              <a:rPr lang="uk-UA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екстрапірамідальної системи </a:t>
            </a:r>
            <a:r>
              <a:rPr lang="uk-UA" sz="3200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4762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442913" y="1219200"/>
            <a:ext cx="845185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0363">
              <a:buFont typeface="Arial" charset="0"/>
              <a:buChar char="•"/>
            </a:pPr>
            <a:r>
              <a:rPr lang="uk-UA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Атетоз – </a:t>
            </a:r>
            <a:r>
              <a:rPr lang="uk-UA" sz="2400">
                <a:latin typeface="Times New Roman" pitchFamily="18" charset="0"/>
                <a:cs typeface="Times New Roman" pitchFamily="18" charset="0"/>
              </a:rPr>
              <a:t>гіперкінез, який проявляється вимушеними повільними рухами зі зміною гіперекстензійних і флексорних рухів у дистальних відділах кінцівок.</a:t>
            </a:r>
          </a:p>
          <a:p>
            <a:pPr indent="360363">
              <a:buFont typeface="Arial" charset="0"/>
              <a:buChar char="•"/>
            </a:pPr>
            <a:endParaRPr lang="uk-UA" sz="2400">
              <a:latin typeface="Times New Roman" pitchFamily="18" charset="0"/>
              <a:cs typeface="Times New Roman" pitchFamily="18" charset="0"/>
            </a:endParaRPr>
          </a:p>
          <a:p>
            <a:pPr indent="360363"/>
            <a:endParaRPr lang="uk-UA" sz="2400">
              <a:latin typeface="Times New Roman" pitchFamily="18" charset="0"/>
              <a:cs typeface="Times New Roman" pitchFamily="18" charset="0"/>
            </a:endParaRPr>
          </a:p>
          <a:p>
            <a:pPr indent="360363"/>
            <a:endParaRPr lang="uk-UA" sz="2400">
              <a:latin typeface="Times New Roman" pitchFamily="18" charset="0"/>
              <a:cs typeface="Times New Roman" pitchFamily="18" charset="0"/>
            </a:endParaRPr>
          </a:p>
          <a:p>
            <a:pPr indent="360363"/>
            <a:endParaRPr lang="uk-UA" sz="2400">
              <a:latin typeface="Times New Roman" pitchFamily="18" charset="0"/>
              <a:cs typeface="Times New Roman" pitchFamily="18" charset="0"/>
            </a:endParaRPr>
          </a:p>
          <a:p>
            <a:pPr indent="360363"/>
            <a:endParaRPr lang="uk-UA" sz="2400">
              <a:latin typeface="Times New Roman" pitchFamily="18" charset="0"/>
              <a:cs typeface="Times New Roman" pitchFamily="18" charset="0"/>
            </a:endParaRPr>
          </a:p>
          <a:p>
            <a:pPr indent="360363"/>
            <a:endParaRPr lang="uk-UA" sz="2400">
              <a:latin typeface="Times New Roman" pitchFamily="18" charset="0"/>
              <a:cs typeface="Times New Roman" pitchFamily="18" charset="0"/>
            </a:endParaRPr>
          </a:p>
          <a:p>
            <a:pPr indent="360363">
              <a:buFont typeface="Arial" charset="0"/>
              <a:buChar char="•"/>
            </a:pPr>
            <a:r>
              <a:rPr lang="uk-UA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Торсійний спазм – </a:t>
            </a:r>
            <a:r>
              <a:rPr lang="uk-UA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гіперкінез, що</a:t>
            </a:r>
          </a:p>
          <a:p>
            <a:pPr indent="360363"/>
            <a:r>
              <a:rPr lang="uk-UA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проявляється при ходьбі, </a:t>
            </a:r>
          </a:p>
          <a:p>
            <a:pPr indent="360363"/>
            <a:r>
              <a:rPr lang="uk-UA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посилюється при обертальних </a:t>
            </a:r>
          </a:p>
          <a:p>
            <a:pPr indent="360363"/>
            <a:r>
              <a:rPr lang="uk-UA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рухах переважно м</a:t>
            </a:r>
            <a:r>
              <a:rPr lang="en-US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язів шиї і тулуба.</a:t>
            </a:r>
            <a:r>
              <a:rPr lang="uk-UA" sz="240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7" name="AutoShape 2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6628" name="AutoShape 4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6629" name="AutoShape 6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26630" name="Picture 2" descr="C:\Users\User\Desktop\32799bcf7f684c34a1cd2f30441f5c4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76875" y="1970088"/>
            <a:ext cx="3030538" cy="239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3" descr="C:\Users\User\Desktop\Medical_diseases_of_infancy_and_childhood_(1900)_(14580019148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5038" y="2436813"/>
            <a:ext cx="3719512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4" descr="C:\Users\User\Desktop\image-25.jpg"/>
          <p:cNvPicPr>
            <a:picLocks noChangeAspect="1" noChangeArrowheads="1"/>
          </p:cNvPicPr>
          <p:nvPr/>
        </p:nvPicPr>
        <p:blipFill>
          <a:blip r:embed="rId4"/>
          <a:srcRect l="17474" t="21043" r="15657" b="12614"/>
          <a:stretch>
            <a:fillRect/>
          </a:stretch>
        </p:blipFill>
        <p:spPr bwMode="auto">
          <a:xfrm>
            <a:off x="5416550" y="4475163"/>
            <a:ext cx="3132138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913" y="179388"/>
            <a:ext cx="8423275" cy="1257300"/>
          </a:xfrm>
        </p:spPr>
        <p:txBody>
          <a:bodyPr rtlCol="0">
            <a:normAutofit fontScale="90000"/>
          </a:bodyPr>
          <a:lstStyle/>
          <a:p>
            <a:pPr indent="360363" eaLnBrk="1" fontAlgn="auto" hangingPunct="1">
              <a:spcAft>
                <a:spcPts val="0"/>
              </a:spcAft>
              <a:defRPr/>
            </a:pPr>
            <a:r>
              <a:rPr lang="uk-UA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Патологія</a:t>
            </a:r>
            <a:br>
              <a:rPr lang="uk-UA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екстрапірамідальної системи </a:t>
            </a:r>
            <a:r>
              <a:rPr lang="uk-UA" sz="3200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4762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2913" y="1219200"/>
            <a:ext cx="8451850" cy="52625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3603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Тик – </a:t>
            </a:r>
            <a:r>
              <a:rPr lang="uk-UA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клонічні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судоми одного або групи м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язів, що стереотипно повторюються, найчастіше м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язів шиї і обличчя;</a:t>
            </a:r>
          </a:p>
          <a:p>
            <a:pPr indent="3603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indent="360363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indent="360363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indent="360363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indent="360363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indent="360363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indent="360363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indent="3603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Міоклонії</a:t>
            </a:r>
            <a:r>
              <a:rPr lang="uk-UA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короткі блискавичні </a:t>
            </a:r>
            <a:r>
              <a:rPr lang="uk-UA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клонічні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сіпання окремих м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язів або м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груп, настільки швидкі, що при цьому не відбувається переміщення кінцівок в просторі.</a:t>
            </a:r>
          </a:p>
          <a:p>
            <a:pPr indent="3603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Гемібалізм</a:t>
            </a:r>
            <a:r>
              <a:rPr lang="uk-UA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спостерігаються однобічні грубі, </a:t>
            </a:r>
            <a:r>
              <a:rPr lang="uk-UA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підкидаючі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розмашисті рухи кінцівок, частіше в руках.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1" name="AutoShape 2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7652" name="AutoShape 4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7653" name="AutoShape 6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27654" name="Picture 2" descr="C:\Users\User\Desktop\3719341_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6438" y="2112963"/>
            <a:ext cx="3533775" cy="235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>
          <a:xfrm>
            <a:off x="0" y="642938"/>
            <a:ext cx="9144000" cy="1033462"/>
          </a:xfrm>
        </p:spPr>
        <p:txBody>
          <a:bodyPr/>
          <a:lstStyle/>
          <a:p>
            <a:pPr indent="360363" algn="ctr" eaLnBrk="1" hangingPunct="1"/>
            <a:r>
              <a:rPr lang="uk-UA" sz="36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 екстрапірамідній патології застосовують наступні </a:t>
            </a:r>
            <a:br>
              <a:rPr lang="uk-UA" sz="36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методи клінічного дослідження:</a:t>
            </a:r>
            <a:r>
              <a:rPr lang="uk-UA" sz="2900" b="1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900" b="1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2900" b="1" smtClean="0">
              <a:solidFill>
                <a:srgbClr val="4762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654175"/>
            <a:ext cx="8701088" cy="5203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Тест опускання або падіння голови 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(хворому, що лежить на спині, підкладають руку під голову, нахиляючи її до грудей, потім швидко опускають руку нижче. У здорової людини голова швидко опускається на руку, у хворого голова певний час утримується, потім плавно і повільно опускається (м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язова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ригідність));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uk-UA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Тест маятникового гойдання рук 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(при паркінсонізмі спостерігається сповільнення і відставання маятникового </a:t>
            </a:r>
            <a:r>
              <a:rPr lang="uk-UA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гойданння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рук при ходьбі);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uk-UA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Тест маятникового гойдання ніг 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(хворому, що сидить, розгинають обидві ноги в колінних суглобах і вільно опускають – будуть спостерігатися маятникоподібні рухи);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Мікрографія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(у хворих з паркінсонізмом почерк стає дрібним)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5" name="AutoShape 2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8676" name="AutoShape 4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8677" name="AutoShape 6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85763" y="0"/>
            <a:ext cx="7886700" cy="5486400"/>
          </a:xfrm>
        </p:spPr>
        <p:txBody>
          <a:bodyPr/>
          <a:lstStyle/>
          <a:p>
            <a:pPr marL="609600" indent="-609600" algn="ctr" eaLnBrk="1" hangingPunct="1">
              <a:lnSpc>
                <a:spcPct val="100000"/>
              </a:lnSpc>
              <a:buFont typeface="Arial" charset="0"/>
              <a:buNone/>
            </a:pPr>
            <a:r>
              <a:rPr lang="uk-UA" sz="3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Патологія</a:t>
            </a:r>
            <a:br>
              <a:rPr lang="uk-UA" sz="3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координаційної системи</a:t>
            </a:r>
            <a:endParaRPr lang="uk-UA" sz="3600" b="1" smtClean="0">
              <a:latin typeface="Times New Roman" pitchFamily="18" charset="0"/>
            </a:endParaRPr>
          </a:p>
          <a:p>
            <a:pPr marL="914400" lvl="1" indent="-457200" algn="just" eaLnBrk="1" hangingPunct="1">
              <a:buFontTx/>
              <a:buNone/>
            </a:pPr>
            <a:r>
              <a:rPr lang="uk-UA" sz="2800" smtClean="0">
                <a:latin typeface="Times New Roman" pitchFamily="18" charset="0"/>
              </a:rPr>
              <a:t>Функції мозочка:</a:t>
            </a:r>
          </a:p>
          <a:p>
            <a:pPr marL="914400" lvl="1" indent="-457200" algn="just" eaLnBrk="1" hangingPunct="1">
              <a:buFontTx/>
              <a:buNone/>
            </a:pPr>
            <a:r>
              <a:rPr lang="uk-UA" sz="2800" smtClean="0">
                <a:latin typeface="Times New Roman" pitchFamily="18" charset="0"/>
              </a:rPr>
              <a:t>1. Утримання рівноваги тіла</a:t>
            </a:r>
          </a:p>
          <a:p>
            <a:pPr marL="914400" lvl="1" indent="-457200" algn="just" eaLnBrk="1" hangingPunct="1">
              <a:buFontTx/>
              <a:buNone/>
            </a:pPr>
            <a:r>
              <a:rPr lang="uk-UA" sz="2800" smtClean="0">
                <a:latin typeface="Times New Roman" pitchFamily="18" charset="0"/>
              </a:rPr>
              <a:t>2. Координація та синергія рухів</a:t>
            </a:r>
          </a:p>
          <a:p>
            <a:pPr marL="914400" lvl="1" indent="-457200" algn="just" eaLnBrk="1" hangingPunct="1">
              <a:buFontTx/>
              <a:buNone/>
            </a:pPr>
            <a:r>
              <a:rPr lang="uk-UA" sz="2800" smtClean="0">
                <a:latin typeface="Times New Roman" pitchFamily="18" charset="0"/>
              </a:rPr>
              <a:t>3. Регуляція м'язового тонусу </a:t>
            </a:r>
            <a:endParaRPr lang="ru-RU" sz="2800" smtClean="0">
              <a:latin typeface="Times New Roman" pitchFamily="18" charset="0"/>
            </a:endParaRPr>
          </a:p>
        </p:txBody>
      </p:sp>
      <p:pic>
        <p:nvPicPr>
          <p:cNvPr id="29698" name="Picture 4" descr="attachment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00538" y="3000375"/>
            <a:ext cx="4376737" cy="359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50825" y="1125538"/>
            <a:ext cx="8435975" cy="4464050"/>
          </a:xfrm>
        </p:spPr>
        <p:txBody>
          <a:bodyPr/>
          <a:lstStyle/>
          <a:p>
            <a:pPr marL="365125" indent="-255588" algn="just" eaLnBrk="1" hangingPunct="1">
              <a:lnSpc>
                <a:spcPct val="70000"/>
              </a:lnSpc>
              <a:buFont typeface="Wingdings" pitchFamily="2" charset="2"/>
              <a:buNone/>
            </a:pPr>
            <a:r>
              <a:rPr lang="uk-UA" sz="2400" smtClean="0">
                <a:latin typeface="Times New Roman" pitchFamily="18" charset="0"/>
              </a:rPr>
              <a:t>	Проявляється атаксичними (дискоординованими) розладами в порушенні статики і динаміки.</a:t>
            </a:r>
          </a:p>
          <a:p>
            <a:pPr marL="365125" indent="-255588" algn="just" eaLnBrk="1" hangingPunct="1">
              <a:lnSpc>
                <a:spcPct val="70000"/>
              </a:lnSpc>
              <a:buFont typeface="Wingdings" pitchFamily="2" charset="2"/>
              <a:buNone/>
            </a:pPr>
            <a:r>
              <a:rPr lang="uk-UA" sz="2400" smtClean="0">
                <a:latin typeface="Times New Roman" pitchFamily="18" charset="0"/>
              </a:rPr>
              <a:t>	Розрізняють:</a:t>
            </a:r>
          </a:p>
          <a:p>
            <a:pPr marL="365125" indent="-255588" algn="just" eaLnBrk="1" hangingPunct="1">
              <a:lnSpc>
                <a:spcPct val="70000"/>
              </a:lnSpc>
              <a:buFont typeface="Wingdings" pitchFamily="2" charset="2"/>
              <a:buNone/>
            </a:pPr>
            <a:r>
              <a:rPr lang="uk-UA" sz="2400" smtClean="0">
                <a:latin typeface="Times New Roman" pitchFamily="18" charset="0"/>
              </a:rPr>
              <a:t> - </a:t>
            </a:r>
            <a:r>
              <a:rPr lang="uk-UA" sz="2400" smtClean="0">
                <a:solidFill>
                  <a:srgbClr val="BF3C48"/>
                </a:solidFill>
                <a:latin typeface="Times New Roman" pitchFamily="18" charset="0"/>
              </a:rPr>
              <a:t>статико-локомоторну атаксію</a:t>
            </a:r>
            <a:r>
              <a:rPr lang="uk-UA" sz="2400" smtClean="0">
                <a:latin typeface="Times New Roman" pitchFamily="18" charset="0"/>
              </a:rPr>
              <a:t> при ураженні черв'яка мозочка (порушення стояння і ходіння)</a:t>
            </a:r>
          </a:p>
          <a:p>
            <a:pPr marL="365125" indent="-255588" algn="just" eaLnBrk="1" hangingPunct="1">
              <a:lnSpc>
                <a:spcPct val="70000"/>
              </a:lnSpc>
              <a:buFont typeface="Wingdings" pitchFamily="2" charset="2"/>
              <a:buNone/>
            </a:pPr>
            <a:r>
              <a:rPr lang="uk-UA" sz="2400" smtClean="0">
                <a:latin typeface="Times New Roman" pitchFamily="18" charset="0"/>
              </a:rPr>
              <a:t>- </a:t>
            </a:r>
            <a:r>
              <a:rPr lang="uk-UA" sz="2400" smtClean="0">
                <a:solidFill>
                  <a:srgbClr val="BF3C48"/>
                </a:solidFill>
                <a:latin typeface="Times New Roman" pitchFamily="18" charset="0"/>
              </a:rPr>
              <a:t>динамічну атаксію</a:t>
            </a:r>
            <a:r>
              <a:rPr lang="uk-UA" sz="2400" smtClean="0">
                <a:latin typeface="Times New Roman" pitchFamily="18" charset="0"/>
              </a:rPr>
              <a:t> при ураженні основної частини півкулі мозочка (порушення точності і плавності невимушених рухів)</a:t>
            </a:r>
            <a:endParaRPr lang="ru-RU" sz="2400" smtClean="0">
              <a:latin typeface="Times New Roman" pitchFamily="18" charset="0"/>
            </a:endParaRPr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22238"/>
            <a:ext cx="6994525" cy="893135"/>
          </a:xfrm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n-US" sz="4800" b="1" i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</a:rPr>
              <a:t>M</a:t>
            </a:r>
            <a:r>
              <a:rPr lang="uk-UA" sz="4800" b="1" i="1" dirty="0" err="1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</a:rPr>
              <a:t>озочкова</a:t>
            </a:r>
            <a:r>
              <a:rPr lang="uk-UA" sz="4800" b="1" i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</a:rPr>
              <a:t> атаксія</a:t>
            </a:r>
            <a:r>
              <a:rPr lang="uk-UA" sz="4800" b="1" dirty="0" smtClean="0"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endParaRPr lang="ru-RU" sz="4800" b="1" dirty="0" smtClean="0"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30723" name="Picture 5" descr="Рисунок2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8" y="4346575"/>
            <a:ext cx="4786312" cy="146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5" descr="Рисунок1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025" y="3760788"/>
            <a:ext cx="3343275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3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213053" y="2506"/>
            <a:ext cx="6693757" cy="899614"/>
          </a:xfrm>
        </p:spPr>
        <p:txBody>
          <a:bodyPr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uk-UA" sz="4100" b="1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ПОЗА РОМБЕРГА</a:t>
            </a: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marL="365125" indent="-255588" eaLnBrk="1" hangingPunct="1">
              <a:buFont typeface="Arial" charset="0"/>
              <a:buNone/>
            </a:pPr>
            <a:endParaRPr lang="uk-UA" smtClean="0"/>
          </a:p>
        </p:txBody>
      </p:sp>
      <p:pic>
        <p:nvPicPr>
          <p:cNvPr id="31747" name="Picture 4" descr="attachment30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124075" y="1125538"/>
            <a:ext cx="4803775" cy="5732462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27" descr="img39.jpg"/>
          <p:cNvPicPr>
            <a:picLocks noChangeAspect="1"/>
          </p:cNvPicPr>
          <p:nvPr/>
        </p:nvPicPr>
        <p:blipFill>
          <a:blip r:embed="rId2"/>
          <a:srcRect l="10757" r="11667"/>
          <a:stretch>
            <a:fillRect/>
          </a:stretch>
        </p:blipFill>
        <p:spPr bwMode="auto">
          <a:xfrm>
            <a:off x="1192213" y="0"/>
            <a:ext cx="7099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" descr="attachment3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619250" y="1484313"/>
            <a:ext cx="5705475" cy="4608512"/>
          </a:xfrm>
        </p:spPr>
      </p:pic>
      <p:sp>
        <p:nvSpPr>
          <p:cNvPr id="101381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uk-UA" sz="4100" b="1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Пальце-носова проба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4" descr="attachment36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1484313"/>
            <a:ext cx="6697662" cy="4824412"/>
          </a:xfrm>
        </p:spPr>
      </p:pic>
      <p:sp>
        <p:nvSpPr>
          <p:cNvPr id="103429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261937" y="274638"/>
            <a:ext cx="8229601" cy="1143000"/>
          </a:xfrm>
        </p:spPr>
        <p:txBody>
          <a:bodyPr rtlCol="0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uk-UA" sz="4100" b="1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П”ятково-колінна проба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4818" name="Rectangle 3"/>
          <p:cNvSpPr>
            <a:spLocks noGrp="1"/>
          </p:cNvSpPr>
          <p:nvPr>
            <p:ph type="body" idx="1"/>
          </p:nvPr>
        </p:nvSpPr>
        <p:spPr>
          <a:xfrm>
            <a:off x="628650" y="574675"/>
            <a:ext cx="7886700" cy="5602288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uk-UA" sz="3200" b="1" smtClean="0">
                <a:solidFill>
                  <a:srgbClr val="FF0000"/>
                </a:solidFill>
              </a:rPr>
              <a:t>При мозочковій патології спостерігається:</a:t>
            </a:r>
          </a:p>
          <a:p>
            <a:r>
              <a:rPr lang="uk-UA" smtClean="0"/>
              <a:t>ністагм очних яблук (характерний горизонтальний)</a:t>
            </a:r>
          </a:p>
          <a:p>
            <a:r>
              <a:rPr lang="uk-UA" smtClean="0"/>
              <a:t>розлади мови (браділалія або вибухова, уривчаста мова)</a:t>
            </a:r>
          </a:p>
          <a:p>
            <a:r>
              <a:rPr lang="uk-UA" smtClean="0"/>
              <a:t>порушення письма (макрографія)</a:t>
            </a:r>
          </a:p>
          <a:p>
            <a:r>
              <a:rPr lang="uk-UA" smtClean="0"/>
              <a:t>м'язова дистонія (м'язова гіпотонія до повної атонії)</a:t>
            </a:r>
          </a:p>
          <a:p>
            <a:r>
              <a:rPr lang="uk-UA" smtClean="0"/>
              <a:t>зниження сухожильних і періостальних рефлексів</a:t>
            </a:r>
          </a:p>
          <a:p>
            <a:endParaRPr lang="uk-UA" smtClean="0"/>
          </a:p>
          <a:p>
            <a:endParaRPr lang="uk-UA" smtClean="0"/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Arial" charset="0"/>
              <a:buNone/>
            </a:pPr>
            <a:r>
              <a:rPr lang="uk-UA" sz="5400" b="1" i="1" smtClean="0">
                <a:solidFill>
                  <a:srgbClr val="FF0000"/>
                </a:solidFill>
              </a:rPr>
              <a:t>ДЯКУЮ ЗА УВАГУ</a:t>
            </a:r>
            <a:endParaRPr lang="ru-RU" sz="5400" b="1" i="1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750" y="171450"/>
            <a:ext cx="8021638" cy="896938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b="1" dirty="0" smtClean="0">
                <a:solidFill>
                  <a:srgbClr val="C00000"/>
                </a:solidFill>
              </a:rPr>
              <a:t>         </a:t>
            </a: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Патологія</a:t>
            </a:r>
            <a:b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пірамідної системи</a:t>
            </a:r>
            <a:endParaRPr lang="en-US" b="1" dirty="0">
              <a:solidFill>
                <a:srgbClr val="4762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171450" y="1062038"/>
            <a:ext cx="8972550" cy="392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7188"/>
            <a:r>
              <a:rPr lang="uk-UA" sz="2400">
                <a:latin typeface="Times New Roman" pitchFamily="18" charset="0"/>
                <a:cs typeface="Times New Roman" pitchFamily="18" charset="0"/>
              </a:rPr>
              <a:t> При порушенні цілісності кірково-м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>
                <a:latin typeface="Times New Roman" pitchFamily="18" charset="0"/>
                <a:cs typeface="Times New Roman" pitchFamily="18" charset="0"/>
              </a:rPr>
              <a:t>язового шляху проведення рухових імпульсів затруднене або стає неможливим, що призводить до втрати довільних рухів в тих або інших м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>
                <a:latin typeface="Times New Roman" pitchFamily="18" charset="0"/>
                <a:cs typeface="Times New Roman" pitchFamily="18" charset="0"/>
              </a:rPr>
              <a:t>язах.</a:t>
            </a:r>
          </a:p>
          <a:p>
            <a:pPr indent="357188"/>
            <a:r>
              <a:rPr lang="uk-UA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Повне випадіння </a:t>
            </a:r>
            <a:r>
              <a:rPr lang="uk-UA" sz="2400">
                <a:latin typeface="Times New Roman" pitchFamily="18" charset="0"/>
                <a:cs typeface="Times New Roman" pitchFamily="18" charset="0"/>
              </a:rPr>
              <a:t>довільних рухів називають </a:t>
            </a:r>
            <a:r>
              <a:rPr lang="uk-UA" sz="2400" i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паралічем</a:t>
            </a:r>
            <a:r>
              <a:rPr lang="uk-UA" sz="240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indent="357188"/>
            <a:r>
              <a:rPr lang="uk-UA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повне (часткове)</a:t>
            </a:r>
            <a:r>
              <a:rPr lang="uk-UA" sz="240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2400" i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парезом</a:t>
            </a:r>
            <a:r>
              <a:rPr lang="uk-UA" sz="24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57188"/>
            <a:r>
              <a:rPr lang="uk-UA" sz="2400">
                <a:latin typeface="Times New Roman" pitchFamily="18" charset="0"/>
                <a:cs typeface="Times New Roman" pitchFamily="18" charset="0"/>
              </a:rPr>
              <a:t>Паралічі або парези: </a:t>
            </a:r>
            <a:r>
              <a:rPr lang="uk-UA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однієї кінцівки </a:t>
            </a:r>
            <a:r>
              <a:rPr lang="uk-UA" sz="2400">
                <a:latin typeface="Times New Roman" pitchFamily="18" charset="0"/>
                <a:cs typeface="Times New Roman" pitchFamily="18" charset="0"/>
              </a:rPr>
              <a:t>– це </a:t>
            </a:r>
            <a:r>
              <a:rPr lang="uk-UA" sz="2400" i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моноплегія</a:t>
            </a:r>
            <a:r>
              <a:rPr lang="uk-UA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або </a:t>
            </a:r>
            <a:r>
              <a:rPr lang="uk-UA" sz="2400" i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монопарез</a:t>
            </a:r>
            <a:r>
              <a:rPr lang="uk-UA" sz="240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uk-UA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обох кінцівок з одного боку тіла </a:t>
            </a:r>
            <a:r>
              <a:rPr lang="uk-UA" sz="240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400" i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геміплегія</a:t>
            </a:r>
            <a:r>
              <a:rPr lang="uk-UA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або </a:t>
            </a:r>
            <a:r>
              <a:rPr lang="uk-UA" sz="2400" i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геміпарез</a:t>
            </a:r>
            <a:r>
              <a:rPr lang="uk-UA" sz="24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симетричних кінцівок</a:t>
            </a:r>
            <a:r>
              <a:rPr lang="uk-UA" sz="240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2400" i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параплегія</a:t>
            </a:r>
            <a:r>
              <a:rPr lang="uk-UA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або </a:t>
            </a:r>
            <a:r>
              <a:rPr lang="uk-UA" sz="2400" i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парапарез</a:t>
            </a:r>
            <a:r>
              <a:rPr lang="uk-UA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uk-UA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чотирьох кінцівок </a:t>
            </a:r>
            <a:r>
              <a:rPr lang="uk-UA" sz="240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400" i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тетраплегія</a:t>
            </a:r>
            <a:r>
              <a:rPr lang="uk-UA" sz="24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або </a:t>
            </a:r>
            <a:r>
              <a:rPr lang="uk-UA" sz="2400" i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тетрапарез</a:t>
            </a:r>
            <a:r>
              <a:rPr lang="uk-UA" sz="24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357188"/>
            <a:endParaRPr lang="uk-UA">
              <a:latin typeface="Calibri" pitchFamily="34" charset="0"/>
            </a:endParaRPr>
          </a:p>
          <a:p>
            <a:pPr indent="357188"/>
            <a:endParaRPr lang="ru-RU">
              <a:latin typeface="Calibri" pitchFamily="34" charset="0"/>
            </a:endParaRPr>
          </a:p>
        </p:txBody>
      </p:sp>
      <p:pic>
        <p:nvPicPr>
          <p:cNvPr id="4" name="Рисунок 3" descr="параличи и парезы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659" y="4384003"/>
            <a:ext cx="6931080" cy="2469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63" y="696913"/>
            <a:ext cx="8936037" cy="1257300"/>
          </a:xfrm>
        </p:spPr>
        <p:txBody>
          <a:bodyPr rtlCol="0">
            <a:normAutofit fontScale="90000"/>
          </a:bodyPr>
          <a:lstStyle/>
          <a:p>
            <a:pPr indent="360363" algn="ctr" eaLnBrk="1" fontAlgn="auto" hangingPunct="1">
              <a:spcAft>
                <a:spcPts val="0"/>
              </a:spcAft>
              <a:defRPr/>
            </a:pPr>
            <a:r>
              <a:rPr lang="uk-UA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Залежно від ураження центрального або рухового нейрона, паралічі або парези можуть бути                  </a:t>
            </a:r>
            <a:r>
              <a:rPr lang="uk-UA" sz="3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центральними</a:t>
            </a:r>
            <a:r>
              <a:rPr lang="uk-UA" sz="3100" b="1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uk-UA" sz="3100" b="1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1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периферичними</a:t>
            </a:r>
            <a:r>
              <a:rPr lang="uk-UA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sz="3200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rgbClr val="4762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4188" y="1990725"/>
            <a:ext cx="8396287" cy="45354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uk-UA" sz="2800" b="1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Центральний</a:t>
            </a:r>
            <a:r>
              <a:rPr lang="uk-UA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(спастичний)</a:t>
            </a:r>
            <a:r>
              <a:rPr lang="uk-UA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параліч</a:t>
            </a:r>
            <a:r>
              <a:rPr lang="uk-UA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Виникає при:</a:t>
            </a:r>
          </a:p>
          <a:p>
            <a:pPr indent="3603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uk-UA" sz="2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порушенні провідності 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пірамідальних шляхів, </a:t>
            </a:r>
            <a:r>
              <a:rPr lang="uk-UA" sz="2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уривається надходження імпульсів 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 рухової зони кори великого мозку на периферію до виконавчо-рухових апаратів;</a:t>
            </a:r>
          </a:p>
          <a:p>
            <a:pPr indent="3603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дифузне розповсюдження 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центрального паралічу навіть при обмежених вогнищах пояснюється </a:t>
            </a:r>
            <a:r>
              <a:rPr lang="uk-UA" sz="2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компактним розташуванням пірамідних волокон 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(у внутрішній капсулі, ніжці мозку, довгастому мозку);</a:t>
            </a:r>
          </a:p>
          <a:p>
            <a:pPr indent="3603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спастичність</a:t>
            </a:r>
            <a:r>
              <a:rPr lang="uk-UA" sz="2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(гіпертонія) 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язів пояснюється </a:t>
            </a:r>
            <a:r>
              <a:rPr lang="uk-UA" sz="2400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підвищеною рефлекторною діяльністю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сегментарних стовбурових або </a:t>
            </a:r>
            <a:r>
              <a:rPr lang="uk-UA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спинальних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апаратів.</a:t>
            </a:r>
            <a:r>
              <a:rPr lang="uk-UA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4950" y="831850"/>
            <a:ext cx="8909050" cy="563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3603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Причиною периферичного паралічу є ураження периферійного нейрона на будь-якому його рівні, що супроводжується руховими, рефлекторними  і трофічними порушеннями.</a:t>
            </a:r>
          </a:p>
          <a:p>
            <a:pPr indent="3603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Характеризується наступними порушеннями:</a:t>
            </a:r>
          </a:p>
          <a:p>
            <a:pPr indent="3603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арефлексія</a:t>
            </a:r>
            <a:r>
              <a:rPr lang="uk-UA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або </a:t>
            </a:r>
            <a:r>
              <a:rPr lang="uk-UA" sz="2400" i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гіпорефлексія</a:t>
            </a:r>
            <a:r>
              <a:rPr lang="uk-UA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наступає в результаті випадання або ослаблення функції еферентної частини рефлекторної дуги – це порушує рефлекторну діяльність сегментарного апарату спинного мозку або мозкового стовбура;</a:t>
            </a:r>
          </a:p>
          <a:p>
            <a:pPr indent="3603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sz="2400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атонія або гіпотонія 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язів наступає в результаті пошкодження відцентрової ланки рефлекторної дуги – спостерігається млявий тонус;</a:t>
            </a:r>
          </a:p>
          <a:p>
            <a:pPr indent="360363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sz="2400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атрофія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пояснюється відсутністю притоку до них трофічних імпульсів від трофічних центрів спинного і головного мозку в </a:t>
            </a:r>
            <a:r>
              <a:rPr lang="uk-UA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язку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 ураженням периферичного нейрона кірково-м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язового шляху.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TextBox 4"/>
          <p:cNvSpPr txBox="1">
            <a:spLocks noChangeArrowheads="1"/>
          </p:cNvSpPr>
          <p:nvPr/>
        </p:nvSpPr>
        <p:spPr bwMode="auto">
          <a:xfrm>
            <a:off x="3408363" y="222250"/>
            <a:ext cx="47656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8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uk-UA" sz="2800" b="1" i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Периферичний параліч.</a:t>
            </a: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9413" y="185738"/>
            <a:ext cx="8423275" cy="1033462"/>
          </a:xfrm>
        </p:spPr>
        <p:txBody>
          <a:bodyPr rtlCol="0">
            <a:normAutofit fontScale="90000"/>
          </a:bodyPr>
          <a:lstStyle/>
          <a:p>
            <a:pPr indent="360363" algn="ctr" eaLnBrk="1" fontAlgn="auto" hangingPunct="1">
              <a:spcAft>
                <a:spcPts val="0"/>
              </a:spcAft>
              <a:defRPr/>
            </a:pP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Ураження</a:t>
            </a:r>
            <a:b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кірково-м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язового шляху:</a:t>
            </a:r>
            <a:r>
              <a:rPr lang="uk-UA" sz="3200" b="1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solidFill>
                <a:srgbClr val="4762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2913" y="1025525"/>
            <a:ext cx="8701087" cy="2678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Ураження рухової проекційної зони кори </a:t>
            </a:r>
            <a:r>
              <a:rPr lang="uk-UA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прецентральної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звивини великих півкуль, дає порушення за типом випадіння і подразнення на протилежній вогнищу стороні (</a:t>
            </a:r>
            <a:r>
              <a:rPr lang="uk-UA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геміплегія</a:t>
            </a:r>
            <a:r>
              <a:rPr lang="uk-UA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геміпарез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Ураження пірамідних шляхів в ділянці променистого вінця або у внутрішній капсулі викликає </a:t>
            </a:r>
            <a:r>
              <a:rPr lang="uk-UA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центральну </a:t>
            </a:r>
            <a:r>
              <a:rPr lang="uk-UA" sz="24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геміплегію</a:t>
            </a:r>
            <a:r>
              <a:rPr lang="uk-UA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на протилежній вогнищу стороні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AutoShape 2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8436" name="AutoShape 4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8437" name="AutoShape 6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031" name="Picture 7" descr="C:\Users\User\Desktop\32123-199x3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943" y="3658487"/>
            <a:ext cx="2157213" cy="3199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39" name="TextBox 8"/>
          <p:cNvSpPr txBox="1">
            <a:spLocks noChangeArrowheads="1"/>
          </p:cNvSpPr>
          <p:nvPr/>
        </p:nvSpPr>
        <p:spPr bwMode="auto">
          <a:xfrm>
            <a:off x="2978150" y="3698875"/>
            <a:ext cx="5448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20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Хода </a:t>
            </a:r>
            <a:r>
              <a:rPr lang="ru-RU" sz="20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Верніке-Манна при геміплегії і геміпарезі:</a:t>
            </a:r>
          </a:p>
        </p:txBody>
      </p:sp>
      <p:pic>
        <p:nvPicPr>
          <p:cNvPr id="1032" name="Picture 8" descr="C:\Users\User\Desktop\ami_ch1_f025-300x11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6268" y="4391891"/>
            <a:ext cx="5452865" cy="1999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379413"/>
            <a:ext cx="8423275" cy="1033462"/>
          </a:xfrm>
        </p:spPr>
        <p:txBody>
          <a:bodyPr rtlCol="0">
            <a:normAutofit fontScale="90000"/>
          </a:bodyPr>
          <a:lstStyle/>
          <a:p>
            <a:pPr indent="360363" algn="ctr" eaLnBrk="1" fontAlgn="auto" hangingPunct="1">
              <a:spcAft>
                <a:spcPts val="0"/>
              </a:spcAft>
              <a:defRPr/>
            </a:pP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Ураження</a:t>
            </a:r>
            <a:b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кірково-м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язового шляху:</a:t>
            </a:r>
            <a:r>
              <a:rPr lang="uk-UA" sz="3200" b="1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solidFill>
                <a:srgbClr val="4762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9238" y="1714500"/>
            <a:ext cx="8701087" cy="4894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 startAt="3"/>
              <a:defRPr/>
            </a:pP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Ураження </a:t>
            </a:r>
            <a:r>
              <a:rPr lang="uk-UA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кірково-спиномозкових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і кірково-ядерних волокон  в мозковому стовбурі викликає </a:t>
            </a:r>
            <a:r>
              <a:rPr lang="uk-UA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центральну </a:t>
            </a:r>
            <a:r>
              <a:rPr lang="uk-UA" sz="24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геміплегію</a:t>
            </a:r>
            <a:r>
              <a:rPr lang="uk-UA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протилежній вогнищу стороні 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uk-UA" sz="24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порушення функції 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одного або декількох </a:t>
            </a:r>
            <a:r>
              <a:rPr lang="uk-UA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черепних нервів на стороні його локалізації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 startAt="3"/>
              <a:defRPr/>
            </a:pPr>
            <a:r>
              <a:rPr lang="uk-UA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чних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канатиків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спинного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мозку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викликає</a:t>
            </a:r>
            <a:r>
              <a:rPr lang="ru-RU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центральний</a:t>
            </a:r>
            <a:r>
              <a:rPr lang="ru-RU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параліч</a:t>
            </a:r>
            <a:r>
              <a:rPr lang="ru-RU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стороні</a:t>
            </a:r>
            <a:r>
              <a:rPr lang="ru-RU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вогнища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супроводжуються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розлади</a:t>
            </a:r>
            <a:r>
              <a:rPr lang="ru-RU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больової</a:t>
            </a:r>
            <a:r>
              <a:rPr lang="ru-RU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температурної</a:t>
            </a:r>
            <a:r>
              <a:rPr lang="ru-RU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чутливості</a:t>
            </a:r>
            <a:r>
              <a:rPr lang="ru-RU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протилежній</a:t>
            </a:r>
            <a:r>
              <a:rPr lang="ru-RU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стороні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 startAt="3"/>
              <a:defRPr/>
            </a:pP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Ураження спинного мозку нижче за шийне потовщення викликає </a:t>
            </a:r>
            <a:r>
              <a:rPr lang="uk-UA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центральну параплегію нижніх кінцівок, порушення функції тазових органів та втрата всіх видів чутливості за провідниковим типом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9" name="AutoShape 2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9460" name="AutoShape 4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9461" name="AutoShape 6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2513" y="447675"/>
            <a:ext cx="8423275" cy="1035050"/>
          </a:xfrm>
        </p:spPr>
        <p:txBody>
          <a:bodyPr rtlCol="0">
            <a:normAutofit fontScale="90000"/>
          </a:bodyPr>
          <a:lstStyle/>
          <a:p>
            <a:pPr indent="360363" algn="ctr" eaLnBrk="1" fontAlgn="auto" hangingPunct="1">
              <a:spcAft>
                <a:spcPts val="0"/>
              </a:spcAft>
              <a:defRPr/>
            </a:pP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Ураження</a:t>
            </a:r>
            <a:b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кірково-м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язового шляху:</a:t>
            </a:r>
            <a:r>
              <a:rPr lang="uk-UA" sz="3200" b="1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solidFill>
                <a:srgbClr val="4762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9238" y="1595438"/>
            <a:ext cx="8701087" cy="52625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6.   Передніх рогів спинного мозку або рухових ядер черепних нервів викликає </a:t>
            </a:r>
            <a:r>
              <a:rPr lang="uk-UA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периферичний параліч відповідних м</a:t>
            </a:r>
            <a:r>
              <a:rPr lang="en-US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язів, </a:t>
            </a:r>
            <a:r>
              <a:rPr lang="uk-UA" sz="24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іннервованих</a:t>
            </a:r>
            <a:r>
              <a:rPr lang="uk-UA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ураженими ділянками сірої речовини спинного мозку або мозкового стовбура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7.   Передніх корінців спинного мозку викликає </a:t>
            </a:r>
            <a:r>
              <a:rPr lang="uk-UA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периферичний параліч м</a:t>
            </a:r>
            <a:r>
              <a:rPr lang="en-US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язів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8.   Ураження нервових сплетень супроводжується руховими порушеннями за типом </a:t>
            </a:r>
            <a:r>
              <a:rPr lang="uk-UA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периферичного паралічу, чутливими і вегетативними розладами, болем в зонах </a:t>
            </a:r>
            <a:r>
              <a:rPr lang="uk-UA" sz="24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іннервованих</a:t>
            </a:r>
            <a:r>
              <a:rPr lang="uk-UA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нервами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42913" indent="-4429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9.   Периферичного нерва, викликає </a:t>
            </a:r>
            <a:r>
              <a:rPr lang="uk-UA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периферичний параліч м</a:t>
            </a:r>
            <a:r>
              <a:rPr lang="en-US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яза</a:t>
            </a:r>
            <a:r>
              <a:rPr lang="uk-UA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u="sng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іннервованого</a:t>
            </a:r>
            <a:r>
              <a:rPr lang="uk-UA" sz="2400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цим нервом</a:t>
            </a:r>
            <a:r>
              <a:rPr lang="uk-UA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можуть мати місце болі по ходу нерва, чутливі і вегетативні розлади в зоні іннервації.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AutoShape 2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0484" name="AutoShape 4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0485" name="AutoShape 6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2513" y="447675"/>
            <a:ext cx="8423275" cy="1035050"/>
          </a:xfrm>
        </p:spPr>
        <p:txBody>
          <a:bodyPr rtlCol="0">
            <a:normAutofit fontScale="90000"/>
          </a:bodyPr>
          <a:lstStyle/>
          <a:p>
            <a:pPr indent="360363" algn="ctr" eaLnBrk="1" fontAlgn="auto" hangingPunct="1">
              <a:spcAft>
                <a:spcPts val="0"/>
              </a:spcAft>
              <a:defRPr/>
            </a:pP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Оцінка функції</a:t>
            </a:r>
            <a:b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кірково-м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язового шляху:</a:t>
            </a:r>
            <a:r>
              <a:rPr lang="uk-UA" sz="3200" b="1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200" b="1" dirty="0" smtClean="0">
                <a:solidFill>
                  <a:srgbClr val="47627F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b="1" dirty="0">
              <a:solidFill>
                <a:srgbClr val="4762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6" name="TextBox 3"/>
          <p:cNvSpPr txBox="1">
            <a:spLocks noChangeArrowheads="1"/>
          </p:cNvSpPr>
          <p:nvPr/>
        </p:nvSpPr>
        <p:spPr bwMode="auto">
          <a:xfrm>
            <a:off x="249238" y="1428750"/>
            <a:ext cx="8701087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uk-UA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Досліджують об</a:t>
            </a:r>
            <a:r>
              <a:rPr lang="en-US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4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єм активних рухів у всіх суглобах верхніх і нижніх кінцівок (гоніометрія);</a:t>
            </a:r>
          </a:p>
          <a:p>
            <a:pPr marL="457200" indent="-457200">
              <a:buFont typeface="Wingdings" pitchFamily="2" charset="2"/>
              <a:buChar char="Ø"/>
            </a:pPr>
            <a:endParaRPr lang="uk-UA" sz="2400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uk-UA" sz="2400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uk-UA" sz="2400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uk-UA" sz="2400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uk-UA" sz="2400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uk-UA" sz="2400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uk-UA" sz="2400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uk-UA" sz="2400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uk-UA" sz="2400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uk-UA" sz="2400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None/>
            </a:pPr>
            <a:endParaRPr lang="ru-RU" sz="2400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7" name="AutoShape 2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1508" name="AutoShape 4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1509" name="AutoShape 6" descr="гемипарез что это такое, гемиплегия, гемиплегия это, левосторонний гемипарез, правосторонний гемипарез, гемипарез симптомы, Поза Вернике-Ман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27650" name="Picture 2" descr="C:\Users\User\Desktop\Kak_obsledovat_sustavi_pervichnij_osmotr-_goniometriy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068" y="2506807"/>
            <a:ext cx="5208300" cy="3159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1" name="Picture 3" descr="C:\Users\User\Desktop\mb4_026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2655" y="2075872"/>
            <a:ext cx="3006435" cy="36460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529</TotalTime>
  <Words>884</Words>
  <Application>Microsoft Office PowerPoint</Application>
  <PresentationFormat>Экран (4:3)</PresentationFormat>
  <Paragraphs>105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Calibri Light</vt:lpstr>
      <vt:lpstr>Calibri</vt:lpstr>
      <vt:lpstr>Times New Roman</vt:lpstr>
      <vt:lpstr>Wingdings</vt:lpstr>
      <vt:lpstr>Office Theme</vt:lpstr>
      <vt:lpstr>Office Theme</vt:lpstr>
      <vt:lpstr>Патологія  пірамідної, екстрапірамідної та координаційної систем</vt:lpstr>
      <vt:lpstr>Слайд 2</vt:lpstr>
      <vt:lpstr>         Патологія            пірамідної системи</vt:lpstr>
      <vt:lpstr>Залежно від ураження центрального або рухового нейрона, паралічі або парези можуть бути                  центральними або периферичними: </vt:lpstr>
      <vt:lpstr>Слайд 5</vt:lpstr>
      <vt:lpstr>Ураження кірково-м’язового шляху: </vt:lpstr>
      <vt:lpstr>Ураження кірково-м’язового шляху: </vt:lpstr>
      <vt:lpstr>Ураження кірково-м’язового шляху: </vt:lpstr>
      <vt:lpstr>Оцінка функції кірково-м’язового шляху: </vt:lpstr>
      <vt:lpstr>Оцінка функції кірково-м’язового шляху: </vt:lpstr>
      <vt:lpstr>Оцінка функції кірково-м’язового шляху: </vt:lpstr>
      <vt:lpstr>    Патологія            екстрапірамідальної системи  </vt:lpstr>
      <vt:lpstr>                           Патологія            екстрапірамідальної системи  </vt:lpstr>
      <vt:lpstr>                           Патологія            екстрапірамідальної системи  </vt:lpstr>
      <vt:lpstr>                           Патологія            екстрапірамідальної системи  </vt:lpstr>
      <vt:lpstr>При екстрапірамідній патології застосовують наступні       методи клінічного дослідження: 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user</cp:lastModifiedBy>
  <cp:revision>93</cp:revision>
  <dcterms:created xsi:type="dcterms:W3CDTF">2018-09-04T12:10:47Z</dcterms:created>
  <dcterms:modified xsi:type="dcterms:W3CDTF">2020-05-16T08:15:55Z</dcterms:modified>
</cp:coreProperties>
</file>